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5"/>
  </p:notesMasterIdLst>
  <p:sldIdLst>
    <p:sldId id="304" r:id="rId2"/>
    <p:sldId id="271" r:id="rId3"/>
    <p:sldId id="336" r:id="rId4"/>
    <p:sldId id="272" r:id="rId5"/>
    <p:sldId id="273" r:id="rId6"/>
    <p:sldId id="278" r:id="rId7"/>
    <p:sldId id="274" r:id="rId8"/>
    <p:sldId id="275" r:id="rId9"/>
    <p:sldId id="276" r:id="rId10"/>
    <p:sldId id="277" r:id="rId11"/>
    <p:sldId id="280" r:id="rId12"/>
    <p:sldId id="342" r:id="rId13"/>
    <p:sldId id="309" r:id="rId14"/>
  </p:sldIdLst>
  <p:sldSz cx="9144000" cy="6858000" type="screen4x3"/>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788" y="-3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5E7EF-920F-48F0-9A41-C5079CCB07DD}" type="datetimeFigureOut">
              <a:rPr lang="en-CA" smtClean="0"/>
              <a:pPr/>
              <a:t>2013-09-03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FD6938-6BD3-4964-8E6D-A965608F6A56}"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7C009E-D327-4BDE-8EA6-CD5426F99EC8}" type="slidenum">
              <a:rPr lang="en-US"/>
              <a:pPr/>
              <a:t>1</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71DF42A-FD05-4AFB-BF0F-23246AF31A80}" type="datetimeFigureOut">
              <a:rPr lang="en-CA" smtClean="0"/>
              <a:pPr/>
              <a:t>2013-09-03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6E99D65-6C73-4766-BEF4-93E75F2090C1}"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DF42A-FD05-4AFB-BF0F-23246AF31A80}" type="datetimeFigureOut">
              <a:rPr lang="en-CA" smtClean="0"/>
              <a:pPr/>
              <a:t>2013-09-03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99D65-6C73-4766-BEF4-93E75F2090C1}"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22" name="Picture 1038" descr="Z:\Photos\Fire\burnt juvenile stand chilcotin 2010 wldfire.JPG"/>
          <p:cNvPicPr preferRelativeResize="0">
            <a:picLocks noChangeAspect="1" noChangeArrowheads="1"/>
          </p:cNvPicPr>
          <p:nvPr/>
        </p:nvPicPr>
        <p:blipFill>
          <a:blip r:embed="rId3" cstate="print"/>
          <a:stretch>
            <a:fillRect/>
          </a:stretch>
        </p:blipFill>
        <p:spPr bwMode="auto">
          <a:xfrm>
            <a:off x="0" y="1268760"/>
            <a:ext cx="9324528" cy="5589240"/>
          </a:xfrm>
          <a:prstGeom prst="rect">
            <a:avLst/>
          </a:prstGeom>
          <a:noFill/>
        </p:spPr>
      </p:pic>
      <p:sp>
        <p:nvSpPr>
          <p:cNvPr id="43012" name="Text Box 1028"/>
          <p:cNvSpPr txBox="1">
            <a:spLocks noChangeArrowheads="1"/>
          </p:cNvSpPr>
          <p:nvPr/>
        </p:nvSpPr>
        <p:spPr bwMode="auto">
          <a:xfrm>
            <a:off x="467544" y="260648"/>
            <a:ext cx="8352159" cy="1246495"/>
          </a:xfrm>
          <a:prstGeom prst="rect">
            <a:avLst/>
          </a:prstGeom>
          <a:noFill/>
          <a:ln w="9525">
            <a:noFill/>
            <a:miter lim="800000"/>
            <a:headEnd/>
            <a:tailEnd/>
          </a:ln>
          <a:effectLst/>
        </p:spPr>
        <p:txBody>
          <a:bodyPr wrap="square">
            <a:spAutoFit/>
          </a:bodyPr>
          <a:lstStyle/>
          <a:p>
            <a:pPr algn="ctr" eaLnBrk="1" hangingPunct="1">
              <a:spcBef>
                <a:spcPct val="50000"/>
              </a:spcBef>
              <a:buFontTx/>
              <a:buNone/>
            </a:pPr>
            <a:r>
              <a:rPr lang="en-US" sz="2400" b="1" dirty="0" smtClean="0">
                <a:effectLst>
                  <a:outerShdw blurRad="38100" dist="38100" dir="2700000" algn="tl">
                    <a:srgbClr val="000000"/>
                  </a:outerShdw>
                </a:effectLst>
                <a:latin typeface="Tahoma" pitchFamily="34" charset="0"/>
              </a:rPr>
              <a:t>Forests For Tomorrow</a:t>
            </a:r>
          </a:p>
          <a:p>
            <a:pPr algn="ctr" eaLnBrk="1" hangingPunct="1">
              <a:spcBef>
                <a:spcPct val="50000"/>
              </a:spcBef>
              <a:buFontTx/>
              <a:buNone/>
            </a:pPr>
            <a:r>
              <a:rPr lang="en-US" sz="2400" b="1" i="1" dirty="0" smtClean="0">
                <a:effectLst>
                  <a:outerShdw blurRad="38100" dist="38100" dir="2700000" algn="tl">
                    <a:srgbClr val="000000"/>
                  </a:outerShdw>
                </a:effectLst>
                <a:latin typeface="Tahoma" pitchFamily="34" charset="0"/>
              </a:rPr>
              <a:t>Strategic Plan</a:t>
            </a:r>
            <a:endParaRPr lang="en-US" sz="2400" b="1" i="1" dirty="0">
              <a:effectLst>
                <a:outerShdw blurRad="38100" dist="38100" dir="2700000" algn="tl">
                  <a:srgbClr val="000000"/>
                </a:outerShdw>
              </a:effectLst>
              <a:latin typeface="Tahoma" pitchFamily="34" charset="0"/>
            </a:endParaRPr>
          </a:p>
          <a:p>
            <a:pPr eaLnBrk="1" hangingPunct="1">
              <a:spcBef>
                <a:spcPct val="50000"/>
              </a:spcBef>
              <a:buFontTx/>
              <a:buNone/>
            </a:pPr>
            <a:endParaRPr lang="en-US" sz="1000" b="1" dirty="0">
              <a:effectLst>
                <a:outerShdw blurRad="38100" dist="38100" dir="2700000" algn="tl">
                  <a:srgbClr val="000000"/>
                </a:outerShdw>
              </a:effectLst>
              <a:latin typeface="Tahoma" pitchFamily="34" charset="0"/>
            </a:endParaRPr>
          </a:p>
        </p:txBody>
      </p:sp>
      <p:sp>
        <p:nvSpPr>
          <p:cNvPr id="43014" name="Text Box 1030"/>
          <p:cNvSpPr txBox="1">
            <a:spLocks noChangeArrowheads="1"/>
          </p:cNvSpPr>
          <p:nvPr/>
        </p:nvSpPr>
        <p:spPr bwMode="auto">
          <a:xfrm>
            <a:off x="250825" y="5981700"/>
            <a:ext cx="8569325" cy="687388"/>
          </a:xfrm>
          <a:prstGeom prst="rect">
            <a:avLst/>
          </a:prstGeom>
          <a:noFill/>
          <a:ln w="9525">
            <a:noFill/>
            <a:miter lim="800000"/>
            <a:headEnd/>
            <a:tailEnd/>
          </a:ln>
          <a:effectLst/>
        </p:spPr>
        <p:txBody>
          <a:bodyPr>
            <a:spAutoFit/>
          </a:bodyPr>
          <a:lstStyle/>
          <a:p>
            <a:pPr algn="ctr">
              <a:spcBef>
                <a:spcPct val="50000"/>
              </a:spcBef>
              <a:buFontTx/>
              <a:buNone/>
            </a:pPr>
            <a:endParaRPr lang="en-US" sz="1200" b="1" dirty="0">
              <a:solidFill>
                <a:schemeClr val="tx1"/>
              </a:solidFill>
              <a:effectLst>
                <a:outerShdw blurRad="38100" dist="38100" dir="2700000" algn="tl">
                  <a:srgbClr val="000000"/>
                </a:outerShdw>
              </a:effectLst>
              <a:latin typeface="Tahoma" pitchFamily="34" charset="0"/>
            </a:endParaRPr>
          </a:p>
          <a:p>
            <a:pPr algn="ctr">
              <a:spcBef>
                <a:spcPct val="50000"/>
              </a:spcBef>
              <a:buFontTx/>
              <a:buNone/>
            </a:pPr>
            <a:r>
              <a:rPr lang="en-US" sz="1800" b="1" dirty="0" smtClean="0">
                <a:solidFill>
                  <a:schemeClr val="tx1"/>
                </a:solidFill>
                <a:effectLst>
                  <a:outerShdw blurRad="38100" dist="38100" dir="2700000" algn="tl">
                    <a:srgbClr val="000000"/>
                  </a:outerShdw>
                </a:effectLst>
                <a:latin typeface="Tahoma" pitchFamily="34" charset="0"/>
              </a:rPr>
              <a:t>Allan Powelson, </a:t>
            </a:r>
            <a:r>
              <a:rPr lang="en-US" sz="1800" b="1" dirty="0" smtClean="0">
                <a:solidFill>
                  <a:schemeClr val="tx1"/>
                </a:solidFill>
                <a:effectLst>
                  <a:outerShdw blurRad="38100" dist="38100" dir="2700000" algn="tl">
                    <a:srgbClr val="000000"/>
                  </a:outerShdw>
                </a:effectLst>
                <a:latin typeface="Tahoma" pitchFamily="34" charset="0"/>
              </a:rPr>
              <a:t> September </a:t>
            </a:r>
            <a:r>
              <a:rPr lang="en-US" sz="1800" b="1" dirty="0" smtClean="0">
                <a:solidFill>
                  <a:schemeClr val="tx1"/>
                </a:solidFill>
                <a:effectLst>
                  <a:outerShdw blurRad="38100" dist="38100" dir="2700000" algn="tl">
                    <a:srgbClr val="000000"/>
                  </a:outerShdw>
                </a:effectLst>
                <a:latin typeface="Tahoma" pitchFamily="34" charset="0"/>
              </a:rPr>
              <a:t>2013</a:t>
            </a:r>
            <a:endParaRPr lang="en-US" sz="1800" b="1" dirty="0">
              <a:solidFill>
                <a:schemeClr val="tx1"/>
              </a:solidFill>
              <a:effectLst>
                <a:outerShdw blurRad="38100" dist="38100" dir="2700000" algn="tl">
                  <a:srgbClr val="000000"/>
                </a:outerShdw>
              </a:effectLst>
              <a:latin typeface="Tahoma"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rnt plantation chilcotin 2010 wildfire.JPG"/>
          <p:cNvPicPr>
            <a:picLocks noGrp="1" noChangeAspect="1"/>
          </p:cNvPicPr>
          <p:nvPr isPhoto="1"/>
        </p:nvPicPr>
        <p:blipFill>
          <a:blip r:embed="rId2" cstate="print">
            <a:lum/>
          </a:blip>
          <a:stretch>
            <a:fillRect/>
          </a:stretch>
        </p:blipFill>
        <p:spPr>
          <a:xfrm>
            <a:off x="0" y="0"/>
            <a:ext cx="9144000" cy="6858000"/>
          </a:xfrm>
          <a:prstGeom prst="rect">
            <a:avLst/>
          </a:prstGeom>
          <a:noFill/>
          <a:ln>
            <a:noFill/>
          </a:ln>
        </p:spPr>
      </p:pic>
      <p:sp>
        <p:nvSpPr>
          <p:cNvPr id="3" name="TextBox 2"/>
          <p:cNvSpPr txBox="1"/>
          <p:nvPr/>
        </p:nvSpPr>
        <p:spPr>
          <a:xfrm>
            <a:off x="683568" y="5949280"/>
            <a:ext cx="7784310" cy="369332"/>
          </a:xfrm>
          <a:prstGeom prst="rect">
            <a:avLst/>
          </a:prstGeom>
          <a:solidFill>
            <a:schemeClr val="bg1"/>
          </a:solidFill>
        </p:spPr>
        <p:txBody>
          <a:bodyPr wrap="none" rtlCol="0">
            <a:spAutoFit/>
          </a:bodyPr>
          <a:lstStyle/>
          <a:p>
            <a:r>
              <a:rPr lang="en-CA" dirty="0" smtClean="0">
                <a:solidFill>
                  <a:srgbClr val="FF0000"/>
                </a:solidFill>
              </a:rPr>
              <a:t>FFT created in 2005 as a response to the catastrophic wildfires of 2003 and 2004</a:t>
            </a:r>
            <a:endParaRPr lang="en-CA" dirty="0">
              <a:solidFill>
                <a:srgbClr val="FF00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jbuckle\AppData\Local\Microsoft\Windows\Temporary Internet Files\Content.Outlook\9A188B65\009.JPG"/>
          <p:cNvPicPr>
            <a:picLocks noChangeAspect="1" noChangeArrowheads="1"/>
          </p:cNvPicPr>
          <p:nvPr/>
        </p:nvPicPr>
        <p:blipFill>
          <a:blip r:embed="rId2" cstate="print"/>
          <a:srcRect/>
          <a:stretch>
            <a:fillRect/>
          </a:stretch>
        </p:blipFill>
        <p:spPr bwMode="auto">
          <a:xfrm>
            <a:off x="0" y="0"/>
            <a:ext cx="9143999" cy="5733256"/>
          </a:xfrm>
          <a:prstGeom prst="rect">
            <a:avLst/>
          </a:prstGeom>
          <a:noFill/>
        </p:spPr>
      </p:pic>
      <p:sp>
        <p:nvSpPr>
          <p:cNvPr id="3" name="TextBox 2"/>
          <p:cNvSpPr txBox="1"/>
          <p:nvPr/>
        </p:nvSpPr>
        <p:spPr>
          <a:xfrm>
            <a:off x="0" y="5733256"/>
            <a:ext cx="9144000" cy="646331"/>
          </a:xfrm>
          <a:prstGeom prst="rect">
            <a:avLst/>
          </a:prstGeom>
          <a:noFill/>
        </p:spPr>
        <p:txBody>
          <a:bodyPr wrap="square" rtlCol="0">
            <a:spAutoFit/>
          </a:bodyPr>
          <a:lstStyle/>
          <a:p>
            <a:r>
              <a:rPr lang="en-CA" dirty="0" smtClean="0"/>
              <a:t>FFT has evolved to assess and treat, where necessary, forested lands that have been denuded or damaged through catastrophic disturbance or government decisions</a:t>
            </a:r>
            <a:endParaRPr lang="en-CA"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cotin 2010 wildfire burnt plantation.JPG"/>
          <p:cNvPicPr>
            <a:picLocks noGrp="1" noChangeAspect="1"/>
          </p:cNvPicPr>
          <p:nvPr isPhoto="1"/>
        </p:nvPicPr>
        <p:blipFill>
          <a:blip r:embed="rId2" cstate="print">
            <a:lum/>
          </a:blip>
          <a:stretch>
            <a:fillRect/>
          </a:stretch>
        </p:blipFill>
        <p:spPr>
          <a:xfrm>
            <a:off x="0" y="0"/>
            <a:ext cx="9144000" cy="5445224"/>
          </a:xfrm>
          <a:prstGeom prst="rect">
            <a:avLst/>
          </a:prstGeom>
          <a:noFill/>
          <a:ln>
            <a:noFill/>
          </a:ln>
        </p:spPr>
      </p:pic>
      <p:sp>
        <p:nvSpPr>
          <p:cNvPr id="3" name="TextBox 2"/>
          <p:cNvSpPr txBox="1"/>
          <p:nvPr/>
        </p:nvSpPr>
        <p:spPr>
          <a:xfrm>
            <a:off x="0" y="5373216"/>
            <a:ext cx="8892479" cy="1754326"/>
          </a:xfrm>
          <a:prstGeom prst="rect">
            <a:avLst/>
          </a:prstGeom>
          <a:noFill/>
        </p:spPr>
        <p:txBody>
          <a:bodyPr wrap="square" rtlCol="0">
            <a:spAutoFit/>
          </a:bodyPr>
          <a:lstStyle/>
          <a:p>
            <a:r>
              <a:rPr lang="en-CA" dirty="0" smtClean="0"/>
              <a:t>The impacts of catastrophic disturbances and constrained timber supplies are: (a) identified, prioritized and communicated to government to support investment decisions; and (b) consistent with those decisions, the impacts are effectively and efficiently mitigated by exemplary stand tending and reforestation activities that enhance forest values and support forest resilience.</a:t>
            </a:r>
          </a:p>
          <a:p>
            <a:endParaRPr lang="en-CA"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cotin 2010 wildfire burnt plantation 2.JPG"/>
          <p:cNvPicPr>
            <a:picLocks noGrp="1" noChangeAspect="1"/>
          </p:cNvPicPr>
          <p:nvPr isPhoto="1"/>
        </p:nvPicPr>
        <p:blipFill>
          <a:blip r:embed="rId2" cstate="print">
            <a:lum/>
          </a:blip>
          <a:stretch>
            <a:fillRect/>
          </a:stretch>
        </p:blipFill>
        <p:spPr>
          <a:xfrm>
            <a:off x="0" y="0"/>
            <a:ext cx="9144000" cy="5733256"/>
          </a:xfrm>
          <a:prstGeom prst="rect">
            <a:avLst/>
          </a:prstGeom>
          <a:noFill/>
          <a:ln>
            <a:noFill/>
          </a:ln>
        </p:spPr>
      </p:pic>
      <p:sp>
        <p:nvSpPr>
          <p:cNvPr id="3" name="TextBox 2"/>
          <p:cNvSpPr txBox="1"/>
          <p:nvPr/>
        </p:nvSpPr>
        <p:spPr>
          <a:xfrm>
            <a:off x="0" y="5805264"/>
            <a:ext cx="9144001" cy="923330"/>
          </a:xfrm>
          <a:prstGeom prst="rect">
            <a:avLst/>
          </a:prstGeom>
          <a:noFill/>
        </p:spPr>
        <p:txBody>
          <a:bodyPr wrap="square" rtlCol="0">
            <a:spAutoFit/>
          </a:bodyPr>
          <a:lstStyle/>
          <a:p>
            <a:r>
              <a:rPr lang="en-CA" dirty="0" smtClean="0"/>
              <a:t>FFT optimally utilizes available funding to reforest and manage productive forest land through the use of best science, and in consideration of all forest values and changing factors.</a:t>
            </a:r>
          </a:p>
          <a:p>
            <a:endParaRPr lang="en-CA"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re F-Road 10-Jul-29 Plantation fore grant glessing 2.JPG"/>
          <p:cNvPicPr>
            <a:picLocks noGrp="1" noChangeAspect="1"/>
          </p:cNvPicPr>
          <p:nvPr isPhoto="1"/>
        </p:nvPicPr>
        <p:blipFill>
          <a:blip r:embed="rId2" cstate="print">
            <a:lum/>
          </a:blip>
          <a:stretch>
            <a:fillRect/>
          </a:stretch>
        </p:blipFill>
        <p:spPr>
          <a:xfrm>
            <a:off x="0" y="0"/>
            <a:ext cx="9144000" cy="5013176"/>
          </a:xfrm>
          <a:prstGeom prst="rect">
            <a:avLst/>
          </a:prstGeom>
          <a:noFill/>
          <a:ln>
            <a:noFill/>
          </a:ln>
        </p:spPr>
      </p:pic>
      <p:sp>
        <p:nvSpPr>
          <p:cNvPr id="3" name="TextBox 2"/>
          <p:cNvSpPr txBox="1"/>
          <p:nvPr/>
        </p:nvSpPr>
        <p:spPr>
          <a:xfrm>
            <a:off x="251520" y="4869160"/>
            <a:ext cx="8424936" cy="2308324"/>
          </a:xfrm>
          <a:prstGeom prst="rect">
            <a:avLst/>
          </a:prstGeom>
          <a:noFill/>
        </p:spPr>
        <p:txBody>
          <a:bodyPr wrap="square" rtlCol="0">
            <a:spAutoFit/>
          </a:bodyPr>
          <a:lstStyle/>
          <a:p>
            <a:r>
              <a:rPr lang="en-CA" dirty="0" smtClean="0"/>
              <a:t>Objectives</a:t>
            </a:r>
          </a:p>
          <a:p>
            <a:pPr marL="225425" indent="-225425"/>
            <a:r>
              <a:rPr lang="en-CA" dirty="0" smtClean="0"/>
              <a:t>1) Best return from investments and activities on the forest land base, </a:t>
            </a:r>
          </a:p>
          <a:p>
            <a:pPr marL="225425" indent="-225425"/>
            <a:r>
              <a:rPr lang="en-CA" dirty="0" smtClean="0"/>
              <a:t>2) Encourage investments that benefit forest resources and the communities that they support consistent with government objectives</a:t>
            </a:r>
          </a:p>
          <a:p>
            <a:pPr marL="225425" indent="-225425"/>
            <a:r>
              <a:rPr lang="en-CA" dirty="0" smtClean="0"/>
              <a:t>3) Provide stable, collaborative and exemplary planning, delivery and outcomes (i.e. provide leadership for other related programs, for example, by encouraging forest resilience).</a:t>
            </a:r>
          </a:p>
          <a:p>
            <a:endParaRPr lang="en-CA"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cotin 2010 wildfire burnt plantation 3.JPG"/>
          <p:cNvPicPr>
            <a:picLocks noGrp="1" noChangeAspect="1"/>
          </p:cNvPicPr>
          <p:nvPr isPhoto="1"/>
        </p:nvPicPr>
        <p:blipFill>
          <a:blip r:embed="rId2" cstate="print">
            <a:lum/>
          </a:blip>
          <a:stretch>
            <a:fillRect/>
          </a:stretch>
        </p:blipFill>
        <p:spPr>
          <a:xfrm>
            <a:off x="0" y="0"/>
            <a:ext cx="9144000" cy="6093296"/>
          </a:xfrm>
          <a:prstGeom prst="rect">
            <a:avLst/>
          </a:prstGeom>
          <a:noFill/>
          <a:ln>
            <a:noFill/>
          </a:ln>
        </p:spPr>
      </p:pic>
      <p:sp>
        <p:nvSpPr>
          <p:cNvPr id="4" name="TextBox 3"/>
          <p:cNvSpPr txBox="1"/>
          <p:nvPr/>
        </p:nvSpPr>
        <p:spPr>
          <a:xfrm>
            <a:off x="0" y="6021288"/>
            <a:ext cx="9144000" cy="923330"/>
          </a:xfrm>
          <a:prstGeom prst="rect">
            <a:avLst/>
          </a:prstGeom>
          <a:noFill/>
        </p:spPr>
        <p:txBody>
          <a:bodyPr wrap="square" rtlCol="0">
            <a:spAutoFit/>
          </a:bodyPr>
          <a:lstStyle/>
          <a:p>
            <a:r>
              <a:rPr lang="en-CA" dirty="0" smtClean="0"/>
              <a:t>Goal 1:  Informed decision-making in investing in, and delivering, reforestation and stand tending activities in an exemplary and transparent manner that improves over time</a:t>
            </a:r>
          </a:p>
          <a:p>
            <a:endParaRPr lang="en-CA"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cotin 2010 wildfire burnt stand.JPG"/>
          <p:cNvPicPr>
            <a:picLocks noGrp="1" noChangeAspect="1"/>
          </p:cNvPicPr>
          <p:nvPr isPhoto="1"/>
        </p:nvPicPr>
        <p:blipFill>
          <a:blip r:embed="rId2" cstate="print">
            <a:lum/>
          </a:blip>
          <a:stretch>
            <a:fillRect/>
          </a:stretch>
        </p:blipFill>
        <p:spPr>
          <a:xfrm>
            <a:off x="0" y="0"/>
            <a:ext cx="9144000" cy="6165304"/>
          </a:xfrm>
          <a:prstGeom prst="rect">
            <a:avLst/>
          </a:prstGeom>
          <a:noFill/>
          <a:ln>
            <a:noFill/>
          </a:ln>
        </p:spPr>
      </p:pic>
      <p:sp>
        <p:nvSpPr>
          <p:cNvPr id="6" name="TextBox 5"/>
          <p:cNvSpPr txBox="1"/>
          <p:nvPr/>
        </p:nvSpPr>
        <p:spPr>
          <a:xfrm>
            <a:off x="0" y="6211669"/>
            <a:ext cx="8769901" cy="646331"/>
          </a:xfrm>
          <a:prstGeom prst="rect">
            <a:avLst/>
          </a:prstGeom>
          <a:noFill/>
        </p:spPr>
        <p:txBody>
          <a:bodyPr wrap="none" rtlCol="0">
            <a:spAutoFit/>
          </a:bodyPr>
          <a:lstStyle/>
          <a:p>
            <a:r>
              <a:rPr lang="en-CA" dirty="0" smtClean="0"/>
              <a:t>Goal 2:  Improve mid- and long-term timber supply and establish resilient forest ecosystems</a:t>
            </a:r>
          </a:p>
          <a:p>
            <a:endParaRPr lang="en-CA"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cotin 2010 wildfire impact.JPG"/>
          <p:cNvPicPr>
            <a:picLocks noGrp="1" noChangeAspect="1"/>
          </p:cNvPicPr>
          <p:nvPr isPhoto="1"/>
        </p:nvPicPr>
        <p:blipFill>
          <a:blip r:embed="rId2" cstate="print">
            <a:lum/>
          </a:blip>
          <a:stretch>
            <a:fillRect/>
          </a:stretch>
        </p:blipFill>
        <p:spPr>
          <a:xfrm>
            <a:off x="0" y="0"/>
            <a:ext cx="9144000" cy="5805264"/>
          </a:xfrm>
          <a:prstGeom prst="rect">
            <a:avLst/>
          </a:prstGeom>
          <a:noFill/>
          <a:ln>
            <a:noFill/>
          </a:ln>
        </p:spPr>
      </p:pic>
      <p:sp>
        <p:nvSpPr>
          <p:cNvPr id="3" name="TextBox 2"/>
          <p:cNvSpPr txBox="1"/>
          <p:nvPr/>
        </p:nvSpPr>
        <p:spPr>
          <a:xfrm>
            <a:off x="0" y="5934670"/>
            <a:ext cx="8964488" cy="923330"/>
          </a:xfrm>
          <a:prstGeom prst="rect">
            <a:avLst/>
          </a:prstGeom>
          <a:noFill/>
        </p:spPr>
        <p:txBody>
          <a:bodyPr wrap="square" rtlCol="0">
            <a:spAutoFit/>
          </a:bodyPr>
          <a:lstStyle/>
          <a:p>
            <a:r>
              <a:rPr lang="en-CA" dirty="0" smtClean="0"/>
              <a:t>Goal 3:  Best return from investments and activities on the forest land base in consideration of timber and non-timber values</a:t>
            </a:r>
          </a:p>
          <a:p>
            <a:endParaRPr lang="en-CA"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ilcotin 2010 wildfire impact 2.JPG"/>
          <p:cNvPicPr>
            <a:picLocks noGrp="1" noChangeAspect="1"/>
          </p:cNvPicPr>
          <p:nvPr isPhoto="1"/>
        </p:nvPicPr>
        <p:blipFill>
          <a:blip r:embed="rId2" cstate="print">
            <a:lum/>
          </a:blip>
          <a:stretch>
            <a:fillRect/>
          </a:stretch>
        </p:blipFill>
        <p:spPr>
          <a:xfrm>
            <a:off x="0" y="0"/>
            <a:ext cx="9144000" cy="5805264"/>
          </a:xfrm>
          <a:prstGeom prst="rect">
            <a:avLst/>
          </a:prstGeom>
          <a:noFill/>
          <a:ln>
            <a:noFill/>
          </a:ln>
        </p:spPr>
      </p:pic>
      <p:sp>
        <p:nvSpPr>
          <p:cNvPr id="3" name="TextBox 2"/>
          <p:cNvSpPr txBox="1"/>
          <p:nvPr/>
        </p:nvSpPr>
        <p:spPr>
          <a:xfrm>
            <a:off x="107504" y="5733256"/>
            <a:ext cx="9036497" cy="1477328"/>
          </a:xfrm>
          <a:prstGeom prst="rect">
            <a:avLst/>
          </a:prstGeom>
          <a:noFill/>
        </p:spPr>
        <p:txBody>
          <a:bodyPr wrap="square" rtlCol="0">
            <a:spAutoFit/>
          </a:bodyPr>
          <a:lstStyle/>
          <a:p>
            <a:r>
              <a:rPr lang="en-CA" dirty="0" smtClean="0"/>
              <a:t>Goal 4:  Safety is a fundamental component of all activities and considerations</a:t>
            </a:r>
          </a:p>
          <a:p>
            <a:r>
              <a:rPr lang="en-CA" dirty="0" smtClean="0"/>
              <a:t> </a:t>
            </a:r>
          </a:p>
          <a:p>
            <a:r>
              <a:rPr lang="en-CA" dirty="0" smtClean="0"/>
              <a:t>Goal 5:  People-centric approach with active communication, meaningful public engagement opportunities, and knowledgeable staff.</a:t>
            </a:r>
          </a:p>
          <a:p>
            <a:endParaRPr lang="en-CA"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mb creek fire july 2011 3.JPG"/>
          <p:cNvPicPr>
            <a:picLocks noGrp="1" noChangeAspect="1"/>
          </p:cNvPicPr>
          <p:nvPr isPhoto="1"/>
        </p:nvPicPr>
        <p:blipFill>
          <a:blip r:embed="rId2" cstate="print">
            <a:lum/>
          </a:blip>
          <a:stretch>
            <a:fillRect/>
          </a:stretch>
        </p:blipFill>
        <p:spPr>
          <a:xfrm>
            <a:off x="0" y="0"/>
            <a:ext cx="9144000" cy="5157192"/>
          </a:xfrm>
          <a:prstGeom prst="rect">
            <a:avLst/>
          </a:prstGeom>
          <a:noFill/>
          <a:ln>
            <a:noFill/>
          </a:ln>
        </p:spPr>
      </p:pic>
      <p:sp>
        <p:nvSpPr>
          <p:cNvPr id="3" name="TextBox 2"/>
          <p:cNvSpPr txBox="1"/>
          <p:nvPr/>
        </p:nvSpPr>
        <p:spPr>
          <a:xfrm>
            <a:off x="251521" y="5589240"/>
            <a:ext cx="8784976" cy="923330"/>
          </a:xfrm>
          <a:prstGeom prst="rect">
            <a:avLst/>
          </a:prstGeom>
          <a:noFill/>
        </p:spPr>
        <p:txBody>
          <a:bodyPr wrap="square" rtlCol="0">
            <a:spAutoFit/>
          </a:bodyPr>
          <a:lstStyle/>
          <a:p>
            <a:r>
              <a:rPr lang="en-US" dirty="0" smtClean="0"/>
              <a:t>Determination of level of investment in each region of the province will be based upon the level of need and opportunity for mitigation of impacts on timber supply caused by catastrophic disturbance or constrained timber </a:t>
            </a:r>
            <a:endParaRPr lang="en-CA"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Z:\LBIP\planning\fft\planning\presentations\FFT damaged stand images\Cones in Duff Williams Lake 2011 _ Brian Barber.jpg"/>
          <p:cNvPicPr>
            <a:picLocks noChangeAspect="1" noChangeArrowheads="1"/>
          </p:cNvPicPr>
          <p:nvPr/>
        </p:nvPicPr>
        <p:blipFill>
          <a:blip r:embed="rId2" cstate="print"/>
          <a:srcRect/>
          <a:stretch>
            <a:fillRect/>
          </a:stretch>
        </p:blipFill>
        <p:spPr bwMode="auto">
          <a:xfrm>
            <a:off x="0" y="-9100392"/>
            <a:ext cx="11395266" cy="15193688"/>
          </a:xfrm>
          <a:prstGeom prst="rect">
            <a:avLst/>
          </a:prstGeom>
          <a:noFill/>
        </p:spPr>
      </p:pic>
      <p:sp>
        <p:nvSpPr>
          <p:cNvPr id="3" name="Rectangle 2"/>
          <p:cNvSpPr/>
          <p:nvPr/>
        </p:nvSpPr>
        <p:spPr>
          <a:xfrm>
            <a:off x="179512" y="6211669"/>
            <a:ext cx="8568952" cy="646331"/>
          </a:xfrm>
          <a:prstGeom prst="rect">
            <a:avLst/>
          </a:prstGeom>
        </p:spPr>
        <p:txBody>
          <a:bodyPr wrap="square">
            <a:spAutoFit/>
          </a:bodyPr>
          <a:lstStyle/>
          <a:p>
            <a:r>
              <a:rPr lang="en-CA" dirty="0" smtClean="0"/>
              <a:t>Efforts will be made in FFT to demonstrate excellence, and to be open and transparent in all aspects of the program including information sharing and decision-making. </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Z:\LBIP\planning\fft\planning\presentations\FFT damaged stand images\Natural ingress 4 years post fire barb wadey 2011.JPG"/>
          <p:cNvPicPr>
            <a:picLocks noChangeAspect="1" noChangeArrowheads="1"/>
          </p:cNvPicPr>
          <p:nvPr/>
        </p:nvPicPr>
        <p:blipFill>
          <a:blip r:embed="rId2" cstate="print"/>
          <a:srcRect/>
          <a:stretch>
            <a:fillRect/>
          </a:stretch>
        </p:blipFill>
        <p:spPr bwMode="auto">
          <a:xfrm>
            <a:off x="-12774613" y="-6510338"/>
            <a:ext cx="31089601" cy="23317201"/>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776</TotalTime>
  <Words>341</Words>
  <Application>Microsoft Office PowerPoint</Application>
  <PresentationFormat>On-screen Show (4:3)</PresentationFormat>
  <Paragraphs>21</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Album</dc:title>
  <dc:creator>apowelso</dc:creator>
  <cp:lastModifiedBy>apowelso</cp:lastModifiedBy>
  <cp:revision>49</cp:revision>
  <dcterms:created xsi:type="dcterms:W3CDTF">2013-03-26T22:31:49Z</dcterms:created>
  <dcterms:modified xsi:type="dcterms:W3CDTF">2013-09-03T21:55:34Z</dcterms:modified>
</cp:coreProperties>
</file>